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354" r:id="rId2"/>
    <p:sldId id="257" r:id="rId3"/>
    <p:sldId id="265" r:id="rId4"/>
    <p:sldId id="258" r:id="rId5"/>
    <p:sldId id="356" r:id="rId6"/>
    <p:sldId id="357" r:id="rId7"/>
    <p:sldId id="262" r:id="rId8"/>
    <p:sldId id="263" r:id="rId9"/>
    <p:sldId id="264" r:id="rId10"/>
    <p:sldId id="259" r:id="rId11"/>
    <p:sldId id="261" r:id="rId12"/>
    <p:sldId id="358" r:id="rId13"/>
    <p:sldId id="359" r:id="rId14"/>
    <p:sldId id="360" r:id="rId15"/>
    <p:sldId id="267" r:id="rId16"/>
    <p:sldId id="35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C71"/>
    <a:srgbClr val="FAF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51"/>
  </p:normalViewPr>
  <p:slideViewPr>
    <p:cSldViewPr snapToGrid="0">
      <p:cViewPr varScale="1">
        <p:scale>
          <a:sx n="84" d="100"/>
          <a:sy n="84" d="100"/>
        </p:scale>
        <p:origin x="2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3C95A-20A0-4531-8921-A38B4BD28AC9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B5C160-3F9D-4D32-9C41-B54B1C1A4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641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085C44-69C6-A84F-B76D-619814D9579D}" type="datetimeFigureOut">
              <a:rPr lang="ru-RU" smtClean="0"/>
              <a:t>25.12.2019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E80771-4438-0545-8EA9-3928AADF6B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9562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C83B01-EF60-4EED-A82C-234EB28733EA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9334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02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067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45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 с заголовком и содержа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 hasCustomPrompt="1"/>
          </p:nvPr>
        </p:nvSpPr>
        <p:spPr bwMode="auto">
          <a:xfrm>
            <a:off x="2255574" y="1508787"/>
            <a:ext cx="9722865" cy="4800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2400"/>
            </a:lvl1pPr>
            <a:lvl2pPr>
              <a:lnSpc>
                <a:spcPct val="100000"/>
              </a:lnSpc>
              <a:spcBef>
                <a:spcPts val="0"/>
              </a:spcBef>
              <a:defRPr sz="1867"/>
            </a:lvl2pPr>
            <a:lvl5pPr marL="536576" indent="-207963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ED64B"/>
              </a:buClr>
              <a:buFont typeface="Wingdings" panose="05000000000000000000" pitchFamily="2" charset="2"/>
              <a:buChar char="§"/>
              <a:defRPr sz="1867"/>
            </a:lvl5pPr>
            <a:lvl6pPr marL="811213" indent="-209549" algn="l" rtl="0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4647C"/>
              </a:buClr>
              <a:buFont typeface="Wingdings" pitchFamily="2" charset="2"/>
              <a:buChar char="§"/>
              <a:tabLst>
                <a:tab pos="2149476" algn="l"/>
              </a:tabLst>
              <a:defRPr sz="1467"/>
            </a:lvl6pPr>
          </a:lstStyle>
          <a:p>
            <a:pPr lvl="0"/>
            <a:r>
              <a:rPr lang="ru-RU" altLang="ru-RU" dirty="0"/>
              <a:t>Описание</a:t>
            </a:r>
            <a:endParaRPr lang="en-US" altLang="ru-RU" dirty="0"/>
          </a:p>
          <a:p>
            <a:pPr lvl="1"/>
            <a:r>
              <a:rPr lang="ru-RU" altLang="ru-RU" dirty="0"/>
              <a:t>Второй уровень</a:t>
            </a:r>
            <a:endParaRPr lang="en-US" altLang="ru-RU" dirty="0"/>
          </a:p>
          <a:p>
            <a:pPr marL="536576" lvl="4" indent="-2079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CED64B"/>
              </a:buClr>
              <a:buFont typeface="Wingdings" panose="05000000000000000000" pitchFamily="2" charset="2"/>
              <a:buChar char="§"/>
            </a:pPr>
            <a:r>
              <a:rPr lang="ru-RU" altLang="ru-RU" dirty="0"/>
              <a:t>Третий уровень</a:t>
            </a:r>
            <a:endParaRPr lang="en-US" altLang="ru-RU" dirty="0"/>
          </a:p>
          <a:p>
            <a:pPr marL="811213" lvl="5" indent="-209549" algn="l" rtl="0" fontAlgn="base">
              <a:spcBef>
                <a:spcPct val="20000"/>
              </a:spcBef>
              <a:spcAft>
                <a:spcPct val="0"/>
              </a:spcAft>
              <a:buClr>
                <a:srgbClr val="44647C"/>
              </a:buClr>
              <a:buFont typeface="Wingdings" pitchFamily="2" charset="2"/>
              <a:buChar char="§"/>
              <a:tabLst>
                <a:tab pos="2149476" algn="l"/>
              </a:tabLst>
            </a:pPr>
            <a:r>
              <a:rPr lang="ru-RU" altLang="ru-RU" dirty="0"/>
              <a:t>Четвёртый уровень (лучше не использовать, а упростить подачу информации на слайде)</a:t>
            </a:r>
          </a:p>
        </p:txBody>
      </p:sp>
    </p:spTree>
    <p:extLst>
      <p:ext uri="{BB962C8B-B14F-4D97-AF65-F5344CB8AC3E}">
        <p14:creationId xmlns:p14="http://schemas.microsoft.com/office/powerpoint/2010/main" val="1871164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63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62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45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6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3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91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610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304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0F997-E1FB-41E4-B5DB-E2D1AB72F372}" type="datetimeFigureOut">
              <a:rPr lang="en-US" smtClean="0"/>
              <a:t>12/25/19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B54F2-3E95-4D20-991B-704843273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59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vpn.tsconsulting.ru/" TargetMode="External"/><Relationship Id="rId3" Type="http://schemas.openxmlformats.org/officeDocument/2006/relationships/tags" Target="../tags/tag3.xml"/><Relationship Id="rId7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2BC3D4-DD38-F749-8202-23930D8CE2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92869"/>
            <a:ext cx="12192000" cy="6950869"/>
          </a:xfrm>
          <a:prstGeom prst="rect">
            <a:avLst/>
          </a:prstGeom>
        </p:spPr>
      </p:pic>
      <p:pic>
        <p:nvPicPr>
          <p:cNvPr id="7" name="Изображение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3625" y="133920"/>
            <a:ext cx="2397779" cy="1369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Заголовок 4"/>
          <p:cNvSpPr txBox="1">
            <a:spLocks/>
          </p:cNvSpPr>
          <p:nvPr>
            <p:custDataLst>
              <p:tags r:id="rId2"/>
            </p:custDataLst>
          </p:nvPr>
        </p:nvSpPr>
        <p:spPr bwMode="auto">
          <a:xfrm>
            <a:off x="815413" y="3992974"/>
            <a:ext cx="3569923" cy="45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67" tIns="34284" rIns="68567" bIns="34284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ru-RU" altLang="ru-RU" sz="2400" dirty="0">
                <a:solidFill>
                  <a:srgbClr val="25558F"/>
                </a:solidFill>
              </a:rPr>
              <a:t>«</a:t>
            </a:r>
            <a:r>
              <a:rPr lang="ru-RU" altLang="ru-RU" sz="2400" dirty="0" err="1">
                <a:solidFill>
                  <a:srgbClr val="25558F"/>
                </a:solidFill>
              </a:rPr>
              <a:t>Техносерв</a:t>
            </a:r>
            <a:r>
              <a:rPr lang="ru-RU" altLang="ru-RU" sz="2400" dirty="0">
                <a:solidFill>
                  <a:srgbClr val="25558F"/>
                </a:solidFill>
              </a:rPr>
              <a:t> Консалтинг»</a:t>
            </a:r>
            <a:endParaRPr lang="ru-RU" altLang="ru-RU" sz="1500" dirty="0">
              <a:solidFill>
                <a:srgbClr val="25558F"/>
              </a:solidFill>
            </a:endParaRPr>
          </a:p>
        </p:txBody>
      </p:sp>
      <p:pic>
        <p:nvPicPr>
          <p:cNvPr id="9" name="Picture 2" descr="image01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035" y="4819938"/>
            <a:ext cx="1546247" cy="44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Заголовок 4">
            <a:hlinkClick r:id="rId8"/>
          </p:cNvPr>
          <p:cNvSpPr txBox="1">
            <a:spLocks/>
          </p:cNvSpPr>
          <p:nvPr>
            <p:custDataLst>
              <p:tags r:id="rId3"/>
            </p:custDataLst>
          </p:nvPr>
        </p:nvSpPr>
        <p:spPr bwMode="auto">
          <a:xfrm>
            <a:off x="815413" y="5455862"/>
            <a:ext cx="3569923" cy="43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67" tIns="34284" rIns="68567" bIns="34284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ru-RU" sz="1500" dirty="0">
                <a:solidFill>
                  <a:srgbClr val="25558F"/>
                </a:solidFill>
                <a:latin typeface="Calibri" panose="020F0502020204030204" pitchFamily="34" charset="0"/>
              </a:rPr>
              <a:t>Тел. +7(495) 981-92-92</a:t>
            </a:r>
            <a:endParaRPr lang="en-US" sz="1500" dirty="0">
              <a:solidFill>
                <a:srgbClr val="25558F"/>
              </a:solidFill>
              <a:latin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1500" dirty="0">
                <a:solidFill>
                  <a:srgbClr val="25558F"/>
                </a:solidFill>
                <a:latin typeface="Calibri" panose="020F0502020204030204" pitchFamily="34" charset="0"/>
              </a:rPr>
              <a:t>www.tsconsulting.com</a:t>
            </a:r>
            <a:endParaRPr lang="ru-RU" sz="1500" dirty="0">
              <a:solidFill>
                <a:srgbClr val="25558F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838035" y="1829779"/>
            <a:ext cx="9836656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ru-RU" sz="3600" b="1" dirty="0">
                <a:solidFill>
                  <a:srgbClr val="0D2B90"/>
                </a:solidFill>
                <a:ea typeface="Roboto" pitchFamily="2" charset="0"/>
              </a:rPr>
              <a:t>«Предложения по обновлению интерфейса </a:t>
            </a:r>
            <a:r>
              <a:rPr lang="ru-RU" sz="3600" b="1" dirty="0" err="1">
                <a:solidFill>
                  <a:srgbClr val="0D2B90"/>
                </a:solidFill>
                <a:ea typeface="Roboto" pitchFamily="2" charset="0"/>
              </a:rPr>
              <a:t>дашбордов</a:t>
            </a:r>
            <a:r>
              <a:rPr lang="ru-RU" sz="3600" b="1" dirty="0">
                <a:solidFill>
                  <a:srgbClr val="0D2B90"/>
                </a:solidFill>
                <a:ea typeface="Roboto" pitchFamily="2" charset="0"/>
              </a:rPr>
              <a:t> BI в системе ЕФР»</a:t>
            </a:r>
            <a:endParaRPr lang="ru-RU" altLang="ru-RU" sz="3200" b="1" dirty="0">
              <a:solidFill>
                <a:srgbClr val="0D2B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6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C5559C5-6272-D34D-BAE5-F7DF0C0BD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000" y="1502953"/>
            <a:ext cx="9000000" cy="38520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FA4589-A2E8-DE46-896B-A656EF82E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801FACE2-6196-994C-92A0-4F259D09E083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Дашборд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Динамика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– 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ДО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9836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58323A-31C0-F84A-A5A3-EE0517EE9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000" y="730187"/>
            <a:ext cx="5220000" cy="5872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DAAEFD-0B3E-1E4E-91E8-3AD1D00CC4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3CA3E8C-FDB7-4948-BDC6-D675A39B532E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Детализация Динамика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– 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ПОСЛЕ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59870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3DAAEFD-0B3E-1E4E-91E8-3AD1D00CC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3CA3E8C-FDB7-4948-BDC6-D675A39B532E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Детализация Динамика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– 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ПОСЛЕ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A9514C-18EF-0A4E-8044-5E27A2B3C3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000" y="876505"/>
            <a:ext cx="2736000" cy="595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934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C78309-1253-BA4F-954F-9FEE49052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000" y="824506"/>
            <a:ext cx="5076000" cy="6006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DAAEFD-0B3E-1E4E-91E8-3AD1D00CC4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3CA3E8C-FDB7-4948-BDC6-D675A39B532E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Детализация Динамика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– 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ПОСЛЕ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1146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2BD06D-3F4F-FA49-A0D1-23B32A07E0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000" y="795000"/>
            <a:ext cx="5076000" cy="6063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DAAEFD-0B3E-1E4E-91E8-3AD1D00CC4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3CA3E8C-FDB7-4948-BDC6-D675A39B532E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Детализация Динамика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– 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ПОСЛЕ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40683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descr="Comp 3_2о.mp4">
            <a:hlinkClick r:id="" action="ppaction://media"/>
            <a:extLst>
              <a:ext uri="{FF2B5EF4-FFF2-40B4-BE49-F238E27FC236}">
                <a16:creationId xmlns:a16="http://schemas.microsoft.com/office/drawing/2014/main" id="{5966C3A0-A554-CF4F-BCFA-7C1B9B8F95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16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23"/>
          <p:cNvSpPr>
            <a:spLocks noChangeArrowheads="1"/>
          </p:cNvSpPr>
          <p:nvPr/>
        </p:nvSpPr>
        <p:spPr bwMode="auto">
          <a:xfrm>
            <a:off x="0" y="24189"/>
            <a:ext cx="9616735" cy="7017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endParaRPr lang="ru-RU" sz="4400" b="1" dirty="0">
              <a:solidFill>
                <a:schemeClr val="accent1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Прямоугольник 23"/>
          <p:cNvSpPr>
            <a:spLocks noChangeArrowheads="1"/>
          </p:cNvSpPr>
          <p:nvPr/>
        </p:nvSpPr>
        <p:spPr bwMode="auto">
          <a:xfrm>
            <a:off x="0" y="927379"/>
            <a:ext cx="12192000" cy="59306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ru-RU" sz="4800" b="1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40D8AB-3044-5344-BE79-B443FB746E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10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EB2DEDE-3C15-4B47-AD24-2EBE65C19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9939" y="26894"/>
            <a:ext cx="4555602" cy="703293"/>
          </a:xfrm>
        </p:spPr>
        <p:txBody>
          <a:bodyPr>
            <a:normAutofit/>
          </a:bodyPr>
          <a:lstStyle/>
          <a:p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Дашборд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Pipeline – 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ДО</a:t>
            </a:r>
            <a:endParaRPr lang="en-US" sz="2400" b="1" dirty="0">
              <a:solidFill>
                <a:srgbClr val="132C71"/>
              </a:solidFill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CDE161-932C-4841-9BFC-663A80C50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6000" y="1170636"/>
            <a:ext cx="8820000" cy="542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82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B9B3EC-800B-6049-93AA-B9A4793DF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86000" y="450850"/>
            <a:ext cx="8820000" cy="6131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3129D1-33EC-9746-BE17-8447E621F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0419910-5500-1E4E-A884-6ABD2D6F9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938" y="26894"/>
            <a:ext cx="8647362" cy="703293"/>
          </a:xfrm>
        </p:spPr>
        <p:txBody>
          <a:bodyPr>
            <a:noAutofit/>
          </a:bodyPr>
          <a:lstStyle/>
          <a:p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Дашборд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Pipeline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– ПОСЛЕ. Макет с визуализациями 3D</a:t>
            </a:r>
            <a:endParaRPr lang="en-US" sz="2400" b="1" dirty="0">
              <a:solidFill>
                <a:srgbClr val="132C71"/>
              </a:solidFill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5166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B1621C-7648-2145-9910-5BEB0904F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86000" y="452338"/>
            <a:ext cx="8820000" cy="61311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83F791-1A09-EB41-AF18-EFF2141DA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C7D8DFD4-4B1A-7A41-B885-F1914F532418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Дашборд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Pipeline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– ПОСЛЕ. Макет с визуализациями 2D</a:t>
            </a:r>
            <a:endParaRPr lang="en-US" sz="2400" b="1" dirty="0">
              <a:solidFill>
                <a:srgbClr val="132C71"/>
              </a:solidFill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093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49F758-D5BE-B541-BC49-2B37A8EFA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999" y="1033226"/>
            <a:ext cx="7200001" cy="574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83F791-1A09-EB41-AF18-EFF2141DA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C7D8DFD4-4B1A-7A41-B885-F1914F532418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Дашборд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Pipeline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– ПОСЛЕ. Макет с визуализациями 2D</a:t>
            </a:r>
            <a:endParaRPr lang="en-US" sz="2400" b="1" dirty="0">
              <a:solidFill>
                <a:srgbClr val="132C71"/>
              </a:solidFill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010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948E35-657E-B64F-855A-B169AB40C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000" y="856400"/>
            <a:ext cx="6336000" cy="600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83F791-1A09-EB41-AF18-EFF2141DA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C7D8DFD4-4B1A-7A41-B885-F1914F532418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Дашборд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  <a:r>
              <a:rPr lang="ru-RU" sz="2400" b="1" dirty="0" err="1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Pipeline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– ПОСЛЕ. Макет с визуализациями 2D</a:t>
            </a:r>
            <a:endParaRPr lang="en-US" sz="2400" b="1" dirty="0">
              <a:solidFill>
                <a:srgbClr val="132C71"/>
              </a:solidFill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660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CA9B42-1818-B547-A9BF-C427F6294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1F7232-8A31-2B41-85EE-922FA9AA2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1417205"/>
            <a:ext cx="9000000" cy="4023591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3DC9643C-5E5B-874D-BE01-5F73F04C1103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Детализация 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Pipeline – 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ДО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02496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0F46F1-8795-A14F-B919-484408E09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200" y="789391"/>
            <a:ext cx="8823600" cy="60417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5A808D-412F-3142-863C-B78BB572D3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901700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71CC7E95-A77E-B447-BCB2-DB7426E78902}"/>
              </a:ext>
            </a:extLst>
          </p:cNvPr>
          <p:cNvSpPr txBox="1">
            <a:spLocks/>
          </p:cNvSpPr>
          <p:nvPr/>
        </p:nvSpPr>
        <p:spPr>
          <a:xfrm>
            <a:off x="229938" y="26894"/>
            <a:ext cx="8647362" cy="7032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Детализация 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Pipeline – </a:t>
            </a:r>
            <a:r>
              <a:rPr lang="ru-RU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ПОСЛЕ</a:t>
            </a:r>
            <a:r>
              <a:rPr lang="en-US" sz="2400" b="1" dirty="0">
                <a:solidFill>
                  <a:srgbClr val="132C71"/>
                </a:solidFill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1902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Comp 2_1.mp4">
            <a:hlinkClick r:id="" action="ppaction://media"/>
            <a:extLst>
              <a:ext uri="{FF2B5EF4-FFF2-40B4-BE49-F238E27FC236}">
                <a16:creationId xmlns:a16="http://schemas.microsoft.com/office/drawing/2014/main" id="{C52293C2-DA9F-D04C-AA13-E3EE5A13D9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6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UKx0moRBkK25O5Y1At9c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ZmOlhWBwUicLE_QTNHpb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ZmOlhWBwUicLE_QTNHpbw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TM03090430[[fn=Окаймление]]</Template>
  <TotalTime>7743</TotalTime>
  <Words>99</Words>
  <Application>Microsoft Macintosh PowerPoint</Application>
  <PresentationFormat>Widescreen</PresentationFormat>
  <Paragraphs>18</Paragraphs>
  <Slides>16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Тема Office</vt:lpstr>
      <vt:lpstr>PowerPoint Presentation</vt:lpstr>
      <vt:lpstr>Дашборд Pipeline – ДО</vt:lpstr>
      <vt:lpstr>Дашборд Pipeline – ПОСЛЕ. Макет с визуализациями 3D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«Предложения по обновлению интерфейса дашбордов BI в системе ЕФР»</dc:title>
  <dc:creator>Windows User</dc:creator>
  <cp:lastModifiedBy>Microsoft Office User</cp:lastModifiedBy>
  <cp:revision>33</cp:revision>
  <dcterms:created xsi:type="dcterms:W3CDTF">2019-12-12T11:54:33Z</dcterms:created>
  <dcterms:modified xsi:type="dcterms:W3CDTF">2019-12-25T12:34:06Z</dcterms:modified>
</cp:coreProperties>
</file>